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5" r:id="rId4"/>
    <p:sldId id="257" r:id="rId5"/>
    <p:sldId id="266" r:id="rId6"/>
    <p:sldId id="262" r:id="rId7"/>
    <p:sldId id="264" r:id="rId8"/>
    <p:sldId id="258" r:id="rId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1" d="100"/>
          <a:sy n="81" d="100"/>
        </p:scale>
        <p:origin x="-300"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CA948BB-87C7-4C70-934C-C53EC4E46EB3}" type="datetimeFigureOut">
              <a:rPr lang="it-IT" smtClean="0"/>
              <a:t>06/01/2014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C6F174E-060A-4760-93E3-24C2913B2E8A}" type="slidenum">
              <a:rPr lang="it-IT" smtClean="0"/>
              <a:t>‹N›</a:t>
            </a:fld>
            <a:endParaRPr lang="it-IT"/>
          </a:p>
        </p:txBody>
      </p:sp>
    </p:spTree>
    <p:extLst>
      <p:ext uri="{BB962C8B-B14F-4D97-AF65-F5344CB8AC3E}">
        <p14:creationId xmlns:p14="http://schemas.microsoft.com/office/powerpoint/2010/main" val="1261016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A948BB-87C7-4C70-934C-C53EC4E46EB3}" type="datetimeFigureOut">
              <a:rPr lang="it-IT" smtClean="0"/>
              <a:t>06/01/2014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C6F174E-060A-4760-93E3-24C2913B2E8A}" type="slidenum">
              <a:rPr lang="it-IT" smtClean="0"/>
              <a:t>‹N›</a:t>
            </a:fld>
            <a:endParaRPr lang="it-IT"/>
          </a:p>
        </p:txBody>
      </p:sp>
    </p:spTree>
    <p:extLst>
      <p:ext uri="{BB962C8B-B14F-4D97-AF65-F5344CB8AC3E}">
        <p14:creationId xmlns:p14="http://schemas.microsoft.com/office/powerpoint/2010/main" val="9982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A948BB-87C7-4C70-934C-C53EC4E46EB3}" type="datetimeFigureOut">
              <a:rPr lang="it-IT" smtClean="0"/>
              <a:t>06/01/2014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C6F174E-060A-4760-93E3-24C2913B2E8A}" type="slidenum">
              <a:rPr lang="it-IT" smtClean="0"/>
              <a:t>‹N›</a:t>
            </a:fld>
            <a:endParaRPr lang="it-IT"/>
          </a:p>
        </p:txBody>
      </p:sp>
    </p:spTree>
    <p:extLst>
      <p:ext uri="{BB962C8B-B14F-4D97-AF65-F5344CB8AC3E}">
        <p14:creationId xmlns:p14="http://schemas.microsoft.com/office/powerpoint/2010/main" val="350733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A948BB-87C7-4C70-934C-C53EC4E46EB3}" type="datetimeFigureOut">
              <a:rPr lang="it-IT" smtClean="0"/>
              <a:t>06/01/2014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C6F174E-060A-4760-93E3-24C2913B2E8A}" type="slidenum">
              <a:rPr lang="it-IT" smtClean="0"/>
              <a:t>‹N›</a:t>
            </a:fld>
            <a:endParaRPr lang="it-IT"/>
          </a:p>
        </p:txBody>
      </p:sp>
    </p:spTree>
    <p:extLst>
      <p:ext uri="{BB962C8B-B14F-4D97-AF65-F5344CB8AC3E}">
        <p14:creationId xmlns:p14="http://schemas.microsoft.com/office/powerpoint/2010/main" val="2446146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8CA948BB-87C7-4C70-934C-C53EC4E46EB3}" type="datetimeFigureOut">
              <a:rPr lang="it-IT" smtClean="0"/>
              <a:t>06/01/2014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C6F174E-060A-4760-93E3-24C2913B2E8A}" type="slidenum">
              <a:rPr lang="it-IT" smtClean="0"/>
              <a:t>‹N›</a:t>
            </a:fld>
            <a:endParaRPr lang="it-IT"/>
          </a:p>
        </p:txBody>
      </p:sp>
    </p:spTree>
    <p:extLst>
      <p:ext uri="{BB962C8B-B14F-4D97-AF65-F5344CB8AC3E}">
        <p14:creationId xmlns:p14="http://schemas.microsoft.com/office/powerpoint/2010/main" val="468693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CA948BB-87C7-4C70-934C-C53EC4E46EB3}" type="datetimeFigureOut">
              <a:rPr lang="it-IT" smtClean="0"/>
              <a:t>06/01/2014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C6F174E-060A-4760-93E3-24C2913B2E8A}" type="slidenum">
              <a:rPr lang="it-IT" smtClean="0"/>
              <a:t>‹N›</a:t>
            </a:fld>
            <a:endParaRPr lang="it-IT"/>
          </a:p>
        </p:txBody>
      </p:sp>
    </p:spTree>
    <p:extLst>
      <p:ext uri="{BB962C8B-B14F-4D97-AF65-F5344CB8AC3E}">
        <p14:creationId xmlns:p14="http://schemas.microsoft.com/office/powerpoint/2010/main" val="812909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CA948BB-87C7-4C70-934C-C53EC4E46EB3}" type="datetimeFigureOut">
              <a:rPr lang="it-IT" smtClean="0"/>
              <a:t>06/01/2014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7C6F174E-060A-4760-93E3-24C2913B2E8A}" type="slidenum">
              <a:rPr lang="it-IT" smtClean="0"/>
              <a:t>‹N›</a:t>
            </a:fld>
            <a:endParaRPr lang="it-IT"/>
          </a:p>
        </p:txBody>
      </p:sp>
    </p:spTree>
    <p:extLst>
      <p:ext uri="{BB962C8B-B14F-4D97-AF65-F5344CB8AC3E}">
        <p14:creationId xmlns:p14="http://schemas.microsoft.com/office/powerpoint/2010/main" val="779604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CA948BB-87C7-4C70-934C-C53EC4E46EB3}" type="datetimeFigureOut">
              <a:rPr lang="it-IT" smtClean="0"/>
              <a:t>06/01/2014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7C6F174E-060A-4760-93E3-24C2913B2E8A}" type="slidenum">
              <a:rPr lang="it-IT" smtClean="0"/>
              <a:t>‹N›</a:t>
            </a:fld>
            <a:endParaRPr lang="it-IT"/>
          </a:p>
        </p:txBody>
      </p:sp>
    </p:spTree>
    <p:extLst>
      <p:ext uri="{BB962C8B-B14F-4D97-AF65-F5344CB8AC3E}">
        <p14:creationId xmlns:p14="http://schemas.microsoft.com/office/powerpoint/2010/main" val="283495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CA948BB-87C7-4C70-934C-C53EC4E46EB3}" type="datetimeFigureOut">
              <a:rPr lang="it-IT" smtClean="0"/>
              <a:t>06/01/2014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7C6F174E-060A-4760-93E3-24C2913B2E8A}" type="slidenum">
              <a:rPr lang="it-IT" smtClean="0"/>
              <a:t>‹N›</a:t>
            </a:fld>
            <a:endParaRPr lang="it-IT"/>
          </a:p>
        </p:txBody>
      </p:sp>
    </p:spTree>
    <p:extLst>
      <p:ext uri="{BB962C8B-B14F-4D97-AF65-F5344CB8AC3E}">
        <p14:creationId xmlns:p14="http://schemas.microsoft.com/office/powerpoint/2010/main" val="2633745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CA948BB-87C7-4C70-934C-C53EC4E46EB3}" type="datetimeFigureOut">
              <a:rPr lang="it-IT" smtClean="0"/>
              <a:t>06/01/2014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C6F174E-060A-4760-93E3-24C2913B2E8A}" type="slidenum">
              <a:rPr lang="it-IT" smtClean="0"/>
              <a:t>‹N›</a:t>
            </a:fld>
            <a:endParaRPr lang="it-IT"/>
          </a:p>
        </p:txBody>
      </p:sp>
    </p:spTree>
    <p:extLst>
      <p:ext uri="{BB962C8B-B14F-4D97-AF65-F5344CB8AC3E}">
        <p14:creationId xmlns:p14="http://schemas.microsoft.com/office/powerpoint/2010/main" val="4239798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CA948BB-87C7-4C70-934C-C53EC4E46EB3}" type="datetimeFigureOut">
              <a:rPr lang="it-IT" smtClean="0"/>
              <a:t>06/01/2014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C6F174E-060A-4760-93E3-24C2913B2E8A}" type="slidenum">
              <a:rPr lang="it-IT" smtClean="0"/>
              <a:t>‹N›</a:t>
            </a:fld>
            <a:endParaRPr lang="it-IT"/>
          </a:p>
        </p:txBody>
      </p:sp>
    </p:spTree>
    <p:extLst>
      <p:ext uri="{BB962C8B-B14F-4D97-AF65-F5344CB8AC3E}">
        <p14:creationId xmlns:p14="http://schemas.microsoft.com/office/powerpoint/2010/main" val="935846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A948BB-87C7-4C70-934C-C53EC4E46EB3}" type="datetimeFigureOut">
              <a:rPr lang="it-IT" smtClean="0"/>
              <a:t>06/01/2014</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6F174E-060A-4760-93E3-24C2913B2E8A}" type="slidenum">
              <a:rPr lang="it-IT" smtClean="0"/>
              <a:t>‹N›</a:t>
            </a:fld>
            <a:endParaRPr lang="it-IT"/>
          </a:p>
        </p:txBody>
      </p:sp>
    </p:spTree>
    <p:extLst>
      <p:ext uri="{BB962C8B-B14F-4D97-AF65-F5344CB8AC3E}">
        <p14:creationId xmlns:p14="http://schemas.microsoft.com/office/powerpoint/2010/main" val="3820456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it.wikipedia.org/wiki/Papa_Paolo_V" TargetMode="External"/><Relationship Id="rId3" Type="http://schemas.openxmlformats.org/officeDocument/2006/relationships/hyperlink" Target="http://it.wikipedia.org/wiki/XVII_secolo" TargetMode="External"/><Relationship Id="rId7" Type="http://schemas.openxmlformats.org/officeDocument/2006/relationships/hyperlink" Target="http://it.wikipedia.org/wiki/Borgo_(rione_di_Roma)" TargetMode="External"/><Relationship Id="rId12" Type="http://schemas.openxmlformats.org/officeDocument/2006/relationships/hyperlink" Target="http://it.wikipedia.org/wiki/1610" TargetMode="External"/><Relationship Id="rId2" Type="http://schemas.openxmlformats.org/officeDocument/2006/relationships/image" Target="../media/image2.jpeg"/><Relationship Id="rId1" Type="http://schemas.openxmlformats.org/officeDocument/2006/relationships/slideLayout" Target="../slideLayouts/slideLayout9.xml"/><Relationship Id="rId6" Type="http://schemas.openxmlformats.org/officeDocument/2006/relationships/hyperlink" Target="http://it.wikipedia.org/wiki/Vaticano_(colle)" TargetMode="External"/><Relationship Id="rId11" Type="http://schemas.openxmlformats.org/officeDocument/2006/relationships/hyperlink" Target="http://it.wikipedia.org/wiki/1608" TargetMode="External"/><Relationship Id="rId5" Type="http://schemas.openxmlformats.org/officeDocument/2006/relationships/hyperlink" Target="http://it.wikipedia.org/wiki/Trastevere" TargetMode="External"/><Relationship Id="rId10" Type="http://schemas.openxmlformats.org/officeDocument/2006/relationships/hyperlink" Target="http://it.wikipedia.org/wiki/Lago_di_Bracciano" TargetMode="External"/><Relationship Id="rId4" Type="http://schemas.openxmlformats.org/officeDocument/2006/relationships/hyperlink" Target="http://it.wikipedia.org/wiki/Tevere" TargetMode="External"/><Relationship Id="rId9" Type="http://schemas.openxmlformats.org/officeDocument/2006/relationships/hyperlink" Target="http://it.wikipedia.org/wiki/Acquedotto_Traiano"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hyperlink" Target="http://it.wikipedia.org/wiki/Papa_Alessandro_VIII" TargetMode="External"/><Relationship Id="rId2" Type="http://schemas.openxmlformats.org/officeDocument/2006/relationships/hyperlink" Target="http://it.wikipedia.org/wiki/1690" TargetMode="External"/><Relationship Id="rId1" Type="http://schemas.openxmlformats.org/officeDocument/2006/relationships/slideLayout" Target="../slideLayouts/slideLayout9.xml"/><Relationship Id="rId5" Type="http://schemas.openxmlformats.org/officeDocument/2006/relationships/image" Target="../media/image4.jpeg"/><Relationship Id="rId4" Type="http://schemas.openxmlformats.org/officeDocument/2006/relationships/hyperlink" Target="http://it.wikipedia.org/wiki/Carlo_Fontana"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hyperlink" Target="https://maps.google.it/maps?q=via+garibaldi+roma&amp;ie=UTF-8&amp;hq=&amp;hnear=0x132f603f6581630d:0x72572538486dd215,Via+Garibaldi,+Roma&amp;gl=it&amp;ei=berKUqviG4T9ygPBwIHoDA&amp;ved=0CDUQ8gEwAQ" TargetMode="External"/><Relationship Id="rId2" Type="http://schemas.openxmlformats.org/officeDocument/2006/relationships/hyperlink" Target="http://it.wikipedia.org/wiki/Fontana_dell'Acqua_Paol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sz="4800" dirty="0" smtClean="0"/>
              <a:t>ACQUEDOTTO DELL’ACQUA PAOLA</a:t>
            </a:r>
            <a:br>
              <a:rPr lang="it-IT" sz="4800" dirty="0" smtClean="0"/>
            </a:br>
            <a:r>
              <a:rPr lang="it-IT" sz="4800" dirty="0"/>
              <a:t/>
            </a:r>
            <a:br>
              <a:rPr lang="it-IT" sz="4800" dirty="0"/>
            </a:br>
            <a:endParaRPr lang="it-IT" sz="4800" dirty="0"/>
          </a:p>
        </p:txBody>
      </p:sp>
      <p:sp>
        <p:nvSpPr>
          <p:cNvPr id="3" name="Sottotitolo 2"/>
          <p:cNvSpPr>
            <a:spLocks noGrp="1"/>
          </p:cNvSpPr>
          <p:nvPr>
            <p:ph type="subTitle" idx="1"/>
          </p:nvPr>
        </p:nvSpPr>
        <p:spPr/>
        <p:txBody>
          <a:bodyPr/>
          <a:lstStyle/>
          <a:p>
            <a:pPr algn="l"/>
            <a:r>
              <a:rPr lang="it-IT" dirty="0" smtClean="0"/>
              <a:t>ALUNNI: MATTEO BARBA-GREGORIO VANGHETTI</a:t>
            </a:r>
          </a:p>
          <a:p>
            <a:pPr algn="l"/>
            <a:r>
              <a:rPr lang="it-IT" dirty="0" smtClean="0"/>
              <a:t>CLASSE:  II sez. i</a:t>
            </a:r>
          </a:p>
          <a:p>
            <a:pPr algn="l"/>
            <a:r>
              <a:rPr lang="it-IT" dirty="0" smtClean="0"/>
              <a:t>DATA:      06/01/2014</a:t>
            </a:r>
            <a:endParaRPr lang="it-IT" dirty="0"/>
          </a:p>
        </p:txBody>
      </p:sp>
    </p:spTree>
    <p:extLst>
      <p:ext uri="{BB962C8B-B14F-4D97-AF65-F5344CB8AC3E}">
        <p14:creationId xmlns:p14="http://schemas.microsoft.com/office/powerpoint/2010/main" val="577147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34851" y="365125"/>
            <a:ext cx="3567447" cy="1325563"/>
          </a:xfrm>
        </p:spPr>
        <p:txBody>
          <a:bodyPr>
            <a:normAutofit/>
          </a:bodyPr>
          <a:lstStyle/>
          <a:p>
            <a:r>
              <a:rPr lang="it-IT" sz="3200" dirty="0" smtClean="0"/>
              <a:t>La posizione:</a:t>
            </a:r>
            <a:br>
              <a:rPr lang="it-IT" sz="3200" dirty="0" smtClean="0"/>
            </a:br>
            <a:r>
              <a:rPr lang="it-IT" sz="3200" dirty="0" smtClean="0"/>
              <a:t>Via Garibaldi - Roma </a:t>
            </a:r>
            <a:endParaRPr lang="it-IT" sz="3200" dirty="0"/>
          </a:p>
        </p:txBody>
      </p:sp>
      <p:pic>
        <p:nvPicPr>
          <p:cNvPr id="8" name="Immagine 7"/>
          <p:cNvPicPr>
            <a:picLocks noChangeAspect="1"/>
          </p:cNvPicPr>
          <p:nvPr/>
        </p:nvPicPr>
        <p:blipFill>
          <a:blip r:embed="rId2"/>
          <a:stretch>
            <a:fillRect/>
          </a:stretch>
        </p:blipFill>
        <p:spPr>
          <a:xfrm rot="10800000" flipH="1">
            <a:off x="3992452" y="212754"/>
            <a:ext cx="7959143" cy="6252188"/>
          </a:xfrm>
          <a:prstGeom prst="rect">
            <a:avLst/>
          </a:prstGeom>
        </p:spPr>
      </p:pic>
    </p:spTree>
    <p:extLst>
      <p:ext uri="{BB962C8B-B14F-4D97-AF65-F5344CB8AC3E}">
        <p14:creationId xmlns:p14="http://schemas.microsoft.com/office/powerpoint/2010/main" val="2299150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19718" y="-44495"/>
            <a:ext cx="4778062" cy="842985"/>
          </a:xfrm>
        </p:spPr>
        <p:txBody>
          <a:bodyPr>
            <a:normAutofit/>
          </a:bodyPr>
          <a:lstStyle/>
          <a:p>
            <a:pPr algn="ctr"/>
            <a:r>
              <a:rPr lang="it-IT" dirty="0" smtClean="0"/>
              <a:t>Storia dell’acquedotto</a:t>
            </a:r>
            <a:endParaRPr lang="it-IT" dirty="0"/>
          </a:p>
        </p:txBody>
      </p:sp>
      <p:pic>
        <p:nvPicPr>
          <p:cNvPr id="4" name="Segnaposto contenuto 3"/>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2497" r="2497"/>
          <a:stretch>
            <a:fillRect/>
          </a:stretch>
        </p:blipFill>
        <p:spPr>
          <a:xfrm>
            <a:off x="257576" y="1803041"/>
            <a:ext cx="5708657" cy="4507607"/>
          </a:xfrm>
        </p:spPr>
      </p:pic>
      <p:sp>
        <p:nvSpPr>
          <p:cNvPr id="3" name="Segnaposto testo 2"/>
          <p:cNvSpPr>
            <a:spLocks noGrp="1"/>
          </p:cNvSpPr>
          <p:nvPr>
            <p:ph type="body" sz="half" idx="2"/>
          </p:nvPr>
        </p:nvSpPr>
        <p:spPr>
          <a:xfrm>
            <a:off x="6663217" y="1803041"/>
            <a:ext cx="4773221" cy="4863347"/>
          </a:xfrm>
        </p:spPr>
        <p:txBody>
          <a:bodyPr>
            <a:normAutofit/>
          </a:bodyPr>
          <a:lstStyle/>
          <a:p>
            <a:pPr algn="just"/>
            <a:r>
              <a:rPr lang="it-IT" sz="2000" dirty="0"/>
              <a:t>All’inizio del </a:t>
            </a:r>
            <a:r>
              <a:rPr lang="it-IT" sz="2000" dirty="0">
                <a:hlinkClick r:id="rId3" tooltip="XVII secolo"/>
              </a:rPr>
              <a:t>XVII secolo</a:t>
            </a:r>
            <a:r>
              <a:rPr lang="it-IT" sz="2000" dirty="0"/>
              <a:t> </a:t>
            </a:r>
            <a:r>
              <a:rPr lang="it-IT" sz="2000" dirty="0" smtClean="0"/>
              <a:t>nella zona a </a:t>
            </a:r>
            <a:r>
              <a:rPr lang="it-IT" sz="2000" dirty="0"/>
              <a:t>destra del </a:t>
            </a:r>
            <a:r>
              <a:rPr lang="it-IT" sz="2000" dirty="0">
                <a:hlinkClick r:id="rId4" tooltip="Tevere"/>
              </a:rPr>
              <a:t>Tevere</a:t>
            </a:r>
            <a:r>
              <a:rPr lang="it-IT" sz="2000" dirty="0"/>
              <a:t> </a:t>
            </a:r>
            <a:r>
              <a:rPr lang="it-IT" sz="2000" dirty="0" smtClean="0"/>
              <a:t>c’era poca acqua.</a:t>
            </a:r>
          </a:p>
          <a:p>
            <a:pPr algn="just"/>
            <a:r>
              <a:rPr lang="it-IT" sz="2000" dirty="0" smtClean="0"/>
              <a:t>Il rifornimento di acqua delle </a:t>
            </a:r>
            <a:r>
              <a:rPr lang="it-IT" sz="2000" dirty="0"/>
              <a:t>zone </a:t>
            </a:r>
            <a:r>
              <a:rPr lang="it-IT" sz="2000" dirty="0" smtClean="0"/>
              <a:t> di </a:t>
            </a:r>
            <a:r>
              <a:rPr lang="it-IT" sz="2000" dirty="0"/>
              <a:t> </a:t>
            </a:r>
            <a:r>
              <a:rPr lang="it-IT" sz="2000" dirty="0">
                <a:hlinkClick r:id="rId5" tooltip="Trastevere"/>
              </a:rPr>
              <a:t>Trastevere</a:t>
            </a:r>
            <a:r>
              <a:rPr lang="it-IT" sz="2000" dirty="0"/>
              <a:t>,  </a:t>
            </a:r>
            <a:r>
              <a:rPr lang="it-IT" sz="2000" dirty="0">
                <a:hlinkClick r:id="rId6" tooltip="Vaticano (colle)"/>
              </a:rPr>
              <a:t>Vaticano</a:t>
            </a:r>
            <a:r>
              <a:rPr lang="it-IT" sz="2000" dirty="0"/>
              <a:t> e  </a:t>
            </a:r>
            <a:r>
              <a:rPr lang="it-IT" sz="2000" dirty="0">
                <a:hlinkClick r:id="rId7" tooltip="Borgo (rione di Roma)"/>
              </a:rPr>
              <a:t>Borgo</a:t>
            </a:r>
            <a:r>
              <a:rPr lang="it-IT" sz="2000" dirty="0"/>
              <a:t> fu uno dei primi problemi affrontati dal </a:t>
            </a:r>
            <a:r>
              <a:rPr lang="it-IT" sz="2000" dirty="0">
                <a:hlinkClick r:id="rId8" tooltip="Papa Paolo V"/>
              </a:rPr>
              <a:t>papa Paolo V</a:t>
            </a:r>
            <a:r>
              <a:rPr lang="it-IT" sz="2000" dirty="0"/>
              <a:t> appena eletto. In realtà, </a:t>
            </a:r>
            <a:r>
              <a:rPr lang="it-IT" sz="2000" dirty="0" smtClean="0"/>
              <a:t>lo scopo del pontefice </a:t>
            </a:r>
            <a:r>
              <a:rPr lang="it-IT" sz="2000" dirty="0"/>
              <a:t>era di poter disporre di </a:t>
            </a:r>
            <a:r>
              <a:rPr lang="it-IT" sz="2000" dirty="0" smtClean="0"/>
              <a:t>acqua </a:t>
            </a:r>
            <a:r>
              <a:rPr lang="it-IT" sz="2000" dirty="0"/>
              <a:t>corrente per i giardini della sua residenza </a:t>
            </a:r>
            <a:r>
              <a:rPr lang="it-IT" sz="2000" dirty="0" smtClean="0"/>
              <a:t>vaticana; il </a:t>
            </a:r>
            <a:r>
              <a:rPr lang="it-IT" sz="2000" dirty="0"/>
              <a:t>Comune di Roma accettò di contribuire alle spese per il ripristino dell’antico </a:t>
            </a:r>
            <a:r>
              <a:rPr lang="it-IT" sz="2000" dirty="0">
                <a:hlinkClick r:id="rId9" tooltip="Acquedotto Traiano"/>
              </a:rPr>
              <a:t>acquedotto Traiano</a:t>
            </a:r>
            <a:r>
              <a:rPr lang="it-IT" sz="2000" dirty="0"/>
              <a:t> che, </a:t>
            </a:r>
            <a:r>
              <a:rPr lang="it-IT" sz="2000" dirty="0" smtClean="0"/>
              <a:t>riceveva </a:t>
            </a:r>
            <a:r>
              <a:rPr lang="it-IT" sz="2000" dirty="0"/>
              <a:t>acqua dal </a:t>
            </a:r>
            <a:r>
              <a:rPr lang="it-IT" sz="2000" dirty="0">
                <a:hlinkClick r:id="rId10" tooltip="Lago di Bracciano"/>
              </a:rPr>
              <a:t>lago di </a:t>
            </a:r>
            <a:r>
              <a:rPr lang="it-IT" sz="2000" dirty="0" smtClean="0">
                <a:hlinkClick r:id="rId10" tooltip="Lago di Bracciano"/>
              </a:rPr>
              <a:t>Bracciano</a:t>
            </a:r>
            <a:endParaRPr lang="it-IT" sz="2000" dirty="0" smtClean="0"/>
          </a:p>
          <a:p>
            <a:pPr algn="just"/>
            <a:r>
              <a:rPr lang="it-IT" sz="2000" dirty="0" smtClean="0"/>
              <a:t>I </a:t>
            </a:r>
            <a:r>
              <a:rPr lang="it-IT" sz="2000" dirty="0"/>
              <a:t>lavori </a:t>
            </a:r>
            <a:r>
              <a:rPr lang="it-IT" sz="2000" dirty="0" smtClean="0"/>
              <a:t>iniziarono nel</a:t>
            </a:r>
            <a:r>
              <a:rPr lang="it-IT" sz="2000" dirty="0"/>
              <a:t> </a:t>
            </a:r>
            <a:r>
              <a:rPr lang="it-IT" sz="2000" dirty="0">
                <a:hlinkClick r:id="rId11" tooltip="1608"/>
              </a:rPr>
              <a:t>1608</a:t>
            </a:r>
            <a:r>
              <a:rPr lang="it-IT" sz="2000" dirty="0"/>
              <a:t>, il progetto fu portato a termine nel</a:t>
            </a:r>
            <a:r>
              <a:rPr lang="it-IT" sz="2000" dirty="0">
                <a:hlinkClick r:id="rId12" tooltip="1610"/>
              </a:rPr>
              <a:t>1610</a:t>
            </a:r>
            <a:r>
              <a:rPr lang="it-IT" sz="2000" dirty="0"/>
              <a:t>.</a:t>
            </a:r>
          </a:p>
        </p:txBody>
      </p:sp>
    </p:spTree>
    <p:extLst>
      <p:ext uri="{BB962C8B-B14F-4D97-AF65-F5344CB8AC3E}">
        <p14:creationId xmlns:p14="http://schemas.microsoft.com/office/powerpoint/2010/main" val="2010876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892081" y="0"/>
            <a:ext cx="3932237" cy="656823"/>
          </a:xfrm>
        </p:spPr>
        <p:txBody>
          <a:bodyPr/>
          <a:lstStyle/>
          <a:p>
            <a:pPr algn="ctr"/>
            <a:r>
              <a:rPr lang="it-IT" dirty="0" smtClean="0"/>
              <a:t>Descrizione</a:t>
            </a:r>
            <a:endParaRPr lang="it-IT" dirty="0"/>
          </a:p>
        </p:txBody>
      </p:sp>
      <p:pic>
        <p:nvPicPr>
          <p:cNvPr id="8" name="Segnaposto contenuto 7"/>
          <p:cNvPicPr>
            <a:picLocks noGrp="1" noChangeAspect="1"/>
          </p:cNvPicPr>
          <p:nvPr>
            <p:ph type="pic" idx="1"/>
          </p:nvPr>
        </p:nvPicPr>
        <p:blipFill>
          <a:blip r:embed="rId2"/>
          <a:srcRect t="1379" b="1379"/>
          <a:stretch>
            <a:fillRect/>
          </a:stretch>
        </p:blipFill>
        <p:spPr>
          <a:xfrm>
            <a:off x="5125793" y="995363"/>
            <a:ext cx="6165200" cy="4873625"/>
          </a:xfrm>
          <a:prstGeom prst="rect">
            <a:avLst/>
          </a:prstGeom>
        </p:spPr>
      </p:pic>
      <p:sp>
        <p:nvSpPr>
          <p:cNvPr id="5" name="Segnaposto testo 4"/>
          <p:cNvSpPr>
            <a:spLocks noGrp="1"/>
          </p:cNvSpPr>
          <p:nvPr>
            <p:ph type="body" sz="half" idx="2"/>
          </p:nvPr>
        </p:nvSpPr>
        <p:spPr>
          <a:xfrm>
            <a:off x="180305" y="995363"/>
            <a:ext cx="4662152" cy="5418316"/>
          </a:xfrm>
        </p:spPr>
        <p:txBody>
          <a:bodyPr/>
          <a:lstStyle/>
          <a:p>
            <a:r>
              <a:rPr lang="it-IT" sz="1800" dirty="0" smtClean="0"/>
              <a:t>La </a:t>
            </a:r>
            <a:r>
              <a:rPr lang="it-IT" sz="1800" dirty="0"/>
              <a:t>metà inferiore è occupata da archi, di cui i tre centrali più alti e larghi </a:t>
            </a:r>
            <a:r>
              <a:rPr lang="it-IT" sz="1800" dirty="0" smtClean="0"/>
              <a:t>e </a:t>
            </a:r>
            <a:r>
              <a:rPr lang="it-IT" sz="1800" dirty="0"/>
              <a:t>due </a:t>
            </a:r>
            <a:r>
              <a:rPr lang="it-IT" sz="1800" dirty="0" smtClean="0"/>
              <a:t>laterali, </a:t>
            </a:r>
            <a:r>
              <a:rPr lang="it-IT" sz="1800" dirty="0"/>
              <a:t>tutti separati da </a:t>
            </a:r>
            <a:r>
              <a:rPr lang="it-IT" sz="1800" dirty="0" smtClean="0"/>
              <a:t>colonne</a:t>
            </a:r>
            <a:r>
              <a:rPr lang="it-IT" sz="1800" baseline="30000" dirty="0"/>
              <a:t> </a:t>
            </a:r>
            <a:r>
              <a:rPr lang="it-IT" sz="1800" dirty="0" smtClean="0"/>
              <a:t>poste </a:t>
            </a:r>
            <a:r>
              <a:rPr lang="it-IT" sz="1800" dirty="0"/>
              <a:t>su </a:t>
            </a:r>
            <a:r>
              <a:rPr lang="it-IT" sz="1800" dirty="0" smtClean="0"/>
              <a:t>piedistalli</a:t>
            </a:r>
            <a:r>
              <a:rPr lang="it-IT" sz="1800" dirty="0"/>
              <a:t>. La metà superiore dei tre archi centrali, anziché contenere statue, è occupata da grossi finestroni rettangolari aperti, in modo da consentire una parziale visibilità del giardino botanico che, all’epoca, si trovava dietro il fontanone. La metà superiore del monumento, per tutta la lunghezza delle tre nicchie maggiori, è occupata da una grande iscrizione a testimonianza della realizzazione dell’acquedotto, sormontata da un’enorme stemma </a:t>
            </a:r>
            <a:r>
              <a:rPr lang="it-IT" sz="1800" dirty="0" smtClean="0"/>
              <a:t>pontificio</a:t>
            </a:r>
            <a:r>
              <a:rPr lang="it-IT" sz="1800" dirty="0"/>
              <a:t>, sorretto da due </a:t>
            </a:r>
            <a:r>
              <a:rPr lang="it-IT" sz="1800" dirty="0" smtClean="0"/>
              <a:t>angeli.</a:t>
            </a:r>
          </a:p>
          <a:p>
            <a:r>
              <a:rPr lang="it-IT" sz="1800" dirty="0" smtClean="0"/>
              <a:t>L’iscrizione recita:</a:t>
            </a:r>
          </a:p>
          <a:p>
            <a:pPr lvl="0"/>
            <a:r>
              <a:rPr lang="it-IT" dirty="0">
                <a:solidFill>
                  <a:srgbClr val="000000"/>
                </a:solidFill>
                <a:latin typeface="Arial" panose="020B0604020202020204" pitchFamily="34" charset="0"/>
                <a:cs typeface="Arial" panose="020B0604020202020204" pitchFamily="34" charset="0"/>
              </a:rPr>
              <a:t>PAVLVS QVINTVS PONTIFEX MAXIMVS AQVAM IN AGRO BRACCIANENSIS SALVBERRIMIS E FONTIBVS COLLECTAM VETERIBVS AQVAE ALSIETINAE DVCTIBVS RESTITVTIS NOVISQVE ADDITIS XXXV AB MILLIARIO DVXIT</a:t>
            </a:r>
          </a:p>
          <a:p>
            <a:endParaRPr lang="it-IT" dirty="0" smtClean="0"/>
          </a:p>
        </p:txBody>
      </p:sp>
    </p:spTree>
    <p:extLst>
      <p:ext uri="{BB962C8B-B14F-4D97-AF65-F5344CB8AC3E}">
        <p14:creationId xmlns:p14="http://schemas.microsoft.com/office/powerpoint/2010/main" val="3232501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5917842"/>
          </a:xfrm>
        </p:spPr>
        <p:txBody>
          <a:bodyPr>
            <a:noAutofit/>
          </a:bodyPr>
          <a:lstStyle/>
          <a:p>
            <a:r>
              <a:rPr lang="it-IT" sz="2000" dirty="0"/>
              <a:t>Il progetto originale prevedeva che l’acqua venisse raccolta in cinque vasche posizionate in corrispondenza di ciascun arco, ma nel </a:t>
            </a:r>
            <a:r>
              <a:rPr lang="it-IT" sz="2000" dirty="0" smtClean="0">
                <a:hlinkClick r:id="rId2" tooltip="1690"/>
              </a:rPr>
              <a:t>1690</a:t>
            </a:r>
            <a:r>
              <a:rPr lang="it-IT" sz="2000" dirty="0" smtClean="0"/>
              <a:t> </a:t>
            </a:r>
            <a:r>
              <a:rPr lang="it-IT" sz="2000" dirty="0" smtClean="0">
                <a:hlinkClick r:id="rId3" tooltip="Papa Alessandro VIII"/>
              </a:rPr>
              <a:t>papa </a:t>
            </a:r>
            <a:r>
              <a:rPr lang="it-IT" sz="2000" dirty="0">
                <a:hlinkClick r:id="rId3" tooltip="Papa Alessandro VIII"/>
              </a:rPr>
              <a:t>Alessandro VIII</a:t>
            </a:r>
            <a:r>
              <a:rPr lang="it-IT" sz="2000" dirty="0"/>
              <a:t> commissionò a </a:t>
            </a:r>
            <a:r>
              <a:rPr lang="it-IT" sz="2000" dirty="0">
                <a:hlinkClick r:id="rId4" tooltip="Carlo Fontana"/>
              </a:rPr>
              <a:t>Carlo Fontana</a:t>
            </a:r>
            <a:r>
              <a:rPr lang="it-IT" sz="2000" dirty="0" smtClean="0"/>
              <a:t>, </a:t>
            </a:r>
            <a:r>
              <a:rPr lang="it-IT" sz="2000" dirty="0"/>
              <a:t>la realizzazione di un progetto di ampliamento dell’opera. La versione definitiva, tuttora esistente, oltre all’ampliamento del finestrone centrale prevedeva una grande conca a semicerchio sporgente da una vasca rettangolare piuttosto stretta e lunga tutta la larghezza della fontana. Anche l’uscita dell’acqua è stata modificata: le larghe bocche che versavano direttamente nelle conche sottostanti, ora gettano acqua in piccoli catini che sversano nel bacino sottostante.</a:t>
            </a:r>
          </a:p>
        </p:txBody>
      </p:sp>
      <p:sp>
        <p:nvSpPr>
          <p:cNvPr id="8" name="Segnaposto testo 7"/>
          <p:cNvSpPr>
            <a:spLocks noGrp="1"/>
          </p:cNvSpPr>
          <p:nvPr>
            <p:ph type="body" sz="half" idx="2"/>
          </p:nvPr>
        </p:nvSpPr>
        <p:spPr>
          <a:xfrm>
            <a:off x="839788" y="334851"/>
            <a:ext cx="4343400" cy="6246253"/>
          </a:xfrm>
        </p:spPr>
        <p:txBody>
          <a:bodyPr/>
          <a:lstStyle/>
          <a:p>
            <a:endParaRPr lang="it-IT" dirty="0"/>
          </a:p>
        </p:txBody>
      </p:sp>
      <p:pic>
        <p:nvPicPr>
          <p:cNvPr id="2051" name="Picture 3" descr="http://upload.wikimedia.org/wikipedia/commons/d/d7/Fotothek_df_tg_0005218_Architektur_%5E_Mechanik_%5E_Wasserf%C3%B6rderung_%5E_Wasserkunst_%5E_Springbrunnen.jpg"/>
          <p:cNvPicPr>
            <a:picLocks noGrp="1" noChangeAspect="1" noChangeArrowheads="1"/>
          </p:cNvPicPr>
          <p:nvPr>
            <p:ph type="pic" idx="1"/>
          </p:nvPr>
        </p:nvPicPr>
        <p:blipFill>
          <a:blip r:embed="rId5">
            <a:extLst>
              <a:ext uri="{28A0092B-C50C-407E-A947-70E740481C1C}">
                <a14:useLocalDpi xmlns:a14="http://schemas.microsoft.com/office/drawing/2010/main" val="0"/>
              </a:ext>
            </a:extLst>
          </a:blip>
          <a:srcRect t="21623" b="21623"/>
          <a:stretch>
            <a:fillRect/>
          </a:stretch>
        </p:blipFill>
        <p:spPr bwMode="auto">
          <a:xfrm>
            <a:off x="5564188" y="334851"/>
            <a:ext cx="5791200" cy="6246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4075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6"/>
            <a:ext cx="10515600" cy="562154"/>
          </a:xfrm>
        </p:spPr>
        <p:txBody>
          <a:bodyPr>
            <a:normAutofit fontScale="90000"/>
          </a:bodyPr>
          <a:lstStyle/>
          <a:p>
            <a:r>
              <a:rPr lang="it-IT" dirty="0" smtClean="0"/>
              <a:t>Pianta della fontana</a:t>
            </a:r>
            <a:endParaRPr lang="it-IT" dirty="0"/>
          </a:p>
        </p:txBody>
      </p:sp>
      <p:pic>
        <p:nvPicPr>
          <p:cNvPr id="5122" name="Picture 2" descr="Pianta della fontana dell'Acqua Paol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44760" y="1169087"/>
            <a:ext cx="7322176" cy="5320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4853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3"/>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2497" r="2497"/>
          <a:stretch>
            <a:fillRect/>
          </a:stretch>
        </p:blipFill>
        <p:spPr>
          <a:xfrm>
            <a:off x="6310647" y="742727"/>
            <a:ext cx="5653826" cy="4612481"/>
          </a:xfrm>
        </p:spPr>
      </p:pic>
      <p:pic>
        <p:nvPicPr>
          <p:cNvPr id="9" name="Segnaposto contenuto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365" y="742727"/>
            <a:ext cx="5666705" cy="4612481"/>
          </a:xfrm>
          <a:prstGeom prst="rect">
            <a:avLst/>
          </a:prstGeom>
        </p:spPr>
      </p:pic>
    </p:spTree>
    <p:extLst>
      <p:ext uri="{BB962C8B-B14F-4D97-AF65-F5344CB8AC3E}">
        <p14:creationId xmlns:p14="http://schemas.microsoft.com/office/powerpoint/2010/main" val="3435547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Le </a:t>
            </a:r>
            <a:r>
              <a:rPr lang="it-IT" dirty="0" smtClean="0"/>
              <a:t>fonti:</a:t>
            </a:r>
            <a:endParaRPr lang="it-IT" dirty="0"/>
          </a:p>
        </p:txBody>
      </p:sp>
      <p:sp>
        <p:nvSpPr>
          <p:cNvPr id="6" name="Segnaposto contenuto 5"/>
          <p:cNvSpPr>
            <a:spLocks noGrp="1"/>
          </p:cNvSpPr>
          <p:nvPr>
            <p:ph idx="1"/>
          </p:nvPr>
        </p:nvSpPr>
        <p:spPr/>
        <p:txBody>
          <a:bodyPr/>
          <a:lstStyle/>
          <a:p>
            <a:r>
              <a:rPr lang="it-IT" dirty="0" smtClean="0"/>
              <a:t>Internet : </a:t>
            </a:r>
            <a:r>
              <a:rPr lang="it-IT" dirty="0">
                <a:hlinkClick r:id="rId2"/>
              </a:rPr>
              <a:t>http://</a:t>
            </a:r>
            <a:r>
              <a:rPr lang="it-IT" dirty="0" smtClean="0">
                <a:hlinkClick r:id="rId2"/>
              </a:rPr>
              <a:t>it.wikipedia.org/wiki/Fontana_dell'Acqua_Paola</a:t>
            </a:r>
            <a:r>
              <a:rPr lang="it-IT" dirty="0" smtClean="0"/>
              <a:t> visitato il 6/1/2014</a:t>
            </a:r>
          </a:p>
          <a:p>
            <a:r>
              <a:rPr lang="it-IT" dirty="0" smtClean="0"/>
              <a:t>Fotografie: realizzate da Matteo Barba, Gregorio Vanghetti  e </a:t>
            </a:r>
            <a:r>
              <a:rPr lang="it-IT" dirty="0" smtClean="0">
                <a:hlinkClick r:id="rId2"/>
              </a:rPr>
              <a:t> http</a:t>
            </a:r>
            <a:r>
              <a:rPr lang="it-IT" dirty="0">
                <a:hlinkClick r:id="rId2"/>
              </a:rPr>
              <a:t>://</a:t>
            </a:r>
            <a:r>
              <a:rPr lang="it-IT" dirty="0" smtClean="0">
                <a:hlinkClick r:id="rId2"/>
              </a:rPr>
              <a:t>it.wikipedia.org/wiki/Fontana_dell'Acqua_Paola</a:t>
            </a:r>
            <a:r>
              <a:rPr lang="it-IT" dirty="0" smtClean="0"/>
              <a:t> </a:t>
            </a:r>
          </a:p>
          <a:p>
            <a:r>
              <a:rPr lang="it-IT" dirty="0" smtClean="0"/>
              <a:t>Posizione: </a:t>
            </a:r>
            <a:endParaRPr lang="it-IT" dirty="0"/>
          </a:p>
        </p:txBody>
      </p:sp>
      <p:sp>
        <p:nvSpPr>
          <p:cNvPr id="7" name="Rettangolo 6"/>
          <p:cNvSpPr/>
          <p:nvPr/>
        </p:nvSpPr>
        <p:spPr>
          <a:xfrm>
            <a:off x="2610118" y="3665963"/>
            <a:ext cx="9045262" cy="923330"/>
          </a:xfrm>
          <a:prstGeom prst="rect">
            <a:avLst/>
          </a:prstGeom>
        </p:spPr>
        <p:txBody>
          <a:bodyPr wrap="square">
            <a:spAutoFit/>
          </a:bodyPr>
          <a:lstStyle/>
          <a:p>
            <a:r>
              <a:rPr lang="it-IT" dirty="0">
                <a:hlinkClick r:id="rId3"/>
              </a:rPr>
              <a:t>https://maps.google.it/maps?q=via+garibaldi+roma&amp;ie=UTF-8&amp;hq=&amp;hnear=0x132f603f6581630d:0x72572538486dd215,Via+Garibaldi,+Roma&amp;gl=it&amp;ei=berKUqviG4T9ygPBwIHoDA&amp;ved=0CDUQ8gEwAQ</a:t>
            </a:r>
            <a:endParaRPr lang="it-IT" dirty="0"/>
          </a:p>
        </p:txBody>
      </p:sp>
    </p:spTree>
    <p:extLst>
      <p:ext uri="{BB962C8B-B14F-4D97-AF65-F5344CB8AC3E}">
        <p14:creationId xmlns:p14="http://schemas.microsoft.com/office/powerpoint/2010/main" val="185187013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849</TotalTime>
  <Words>214</Words>
  <Application>Microsoft Office PowerPoint</Application>
  <PresentationFormat>Personalizzato</PresentationFormat>
  <Paragraphs>20</Paragraphs>
  <Slides>8</Slides>
  <Notes>0</Notes>
  <HiddenSlides>0</HiddenSlides>
  <MMClips>0</MMClips>
  <ScaleCrop>false</ScaleCrop>
  <HeadingPairs>
    <vt:vector size="4" baseType="variant">
      <vt:variant>
        <vt:lpstr>Tema</vt:lpstr>
      </vt:variant>
      <vt:variant>
        <vt:i4>1</vt:i4>
      </vt:variant>
      <vt:variant>
        <vt:lpstr>Titoli diapositive</vt:lpstr>
      </vt:variant>
      <vt:variant>
        <vt:i4>8</vt:i4>
      </vt:variant>
    </vt:vector>
  </HeadingPairs>
  <TitlesOfParts>
    <vt:vector size="9" baseType="lpstr">
      <vt:lpstr>Tema di Office</vt:lpstr>
      <vt:lpstr>ACQUEDOTTO DELL’ACQUA PAOLA  </vt:lpstr>
      <vt:lpstr>La posizione: Via Garibaldi - Roma </vt:lpstr>
      <vt:lpstr>Storia dell’acquedotto</vt:lpstr>
      <vt:lpstr>Descrizione</vt:lpstr>
      <vt:lpstr>Il progetto originale prevedeva che l’acqua venisse raccolta in cinque vasche posizionate in corrispondenza di ciascun arco, ma nel 1690 papa Alessandro VIII commissionò a Carlo Fontana, la realizzazione di un progetto di ampliamento dell’opera. La versione definitiva, tuttora esistente, oltre all’ampliamento del finestrone centrale prevedeva una grande conca a semicerchio sporgente da una vasca rettangolare piuttosto stretta e lunga tutta la larghezza della fontana. Anche l’uscita dell’acqua è stata modificata: le larghe bocche che versavano direttamente nelle conche sottostanti, ora gettano acqua in piccoli catini che sversano nel bacino sottostante.</vt:lpstr>
      <vt:lpstr>Pianta della fontana</vt:lpstr>
      <vt:lpstr>Presentazione standard di PowerPoint</vt:lpstr>
      <vt:lpstr>Le fonti: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matteo</dc:creator>
  <cp:lastModifiedBy>Lenovo</cp:lastModifiedBy>
  <cp:revision>16</cp:revision>
  <dcterms:created xsi:type="dcterms:W3CDTF">2013-05-21T16:39:01Z</dcterms:created>
  <dcterms:modified xsi:type="dcterms:W3CDTF">2014-01-06T21:23:17Z</dcterms:modified>
</cp:coreProperties>
</file>